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11"/>
  </p:notesMasterIdLst>
  <p:sldIdLst>
    <p:sldId id="292" r:id="rId5"/>
    <p:sldId id="346" r:id="rId6"/>
    <p:sldId id="376" r:id="rId7"/>
    <p:sldId id="374" r:id="rId8"/>
    <p:sldId id="377" r:id="rId9"/>
    <p:sldId id="378" r:id="rId10"/>
  </p:sldIdLst>
  <p:sldSz cx="12192000" cy="6858000"/>
  <p:notesSz cx="7010400" cy="9296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CCCC"/>
    <a:srgbClr val="FAE7E7"/>
    <a:srgbClr val="E30611"/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79F7E3A-25D8-4A6D-95E0-7F9045EB98E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D19C-36FF-4030-9EB2-C29E634B8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26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1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100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Part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7E91EFA-7FEC-0A43-A2D5-D22AC378C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9300" y="2277271"/>
            <a:ext cx="10693400" cy="3816349"/>
          </a:xfrm>
        </p:spPr>
        <p:txBody>
          <a:bodyPr anchor="t"/>
          <a:lstStyle>
            <a:lvl1pPr marL="342891" indent="-342891">
              <a:buClr>
                <a:srgbClr val="EE2023"/>
              </a:buClr>
              <a:buFont typeface="Arial" panose="020B0604020202020204" pitchFamily="34" charset="0"/>
              <a:buChar char="•"/>
              <a:defRPr b="1">
                <a:solidFill>
                  <a:schemeClr val="tx1"/>
                </a:solidFill>
                <a:latin typeface="MTS Sans" panose="02000000000000000000" pitchFamily="2" charset="0"/>
                <a:ea typeface="MTS Sans" panose="02000000000000000000" pitchFamily="2" charset="0"/>
                <a:cs typeface="Arial" panose="020B0604020202020204" pitchFamily="34" charset="0"/>
              </a:defRPr>
            </a:lvl1pPr>
            <a:lvl2pPr marL="285744" indent="-285744">
              <a:buClr>
                <a:srgbClr val="EE2023"/>
              </a:buClr>
              <a:buFont typeface="Arial" panose="020B0604020202020204" pitchFamily="34" charset="0"/>
              <a:buChar char="•"/>
              <a:defRPr b="1">
                <a:solidFill>
                  <a:schemeClr val="tx1"/>
                </a:solidFill>
              </a:defRPr>
            </a:lvl2pPr>
            <a:lvl3pPr marL="285744" indent="-285744">
              <a:buClr>
                <a:srgbClr val="EE2023"/>
              </a:buClr>
              <a:buFont typeface="Arial" panose="020B0604020202020204" pitchFamily="34" charset="0"/>
              <a:buChar char="•"/>
              <a:defRPr b="1">
                <a:solidFill>
                  <a:schemeClr val="tx1"/>
                </a:solidFill>
              </a:defRPr>
            </a:lvl3pPr>
            <a:lvl4pPr marL="228594" indent="-228594">
              <a:buClr>
                <a:srgbClr val="EE2023"/>
              </a:buClr>
              <a:buFont typeface="Arial" panose="020B0604020202020204" pitchFamily="34" charset="0"/>
              <a:buChar char="•"/>
              <a:defRPr b="1">
                <a:solidFill>
                  <a:schemeClr val="tx1"/>
                </a:solidFill>
              </a:defRPr>
            </a:lvl4pPr>
            <a:lvl5pPr marL="171446" indent="-171446">
              <a:buClr>
                <a:srgbClr val="EE2023"/>
              </a:buClr>
              <a:buFont typeface="Arial" panose="020B0604020202020204" pitchFamily="34" charset="0"/>
              <a:buChar char="•"/>
              <a:defRPr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5D3C16F-BFD3-5C45-8A75-F945243BD0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9300" y="571895"/>
            <a:ext cx="10693400" cy="1512888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ct val="100000"/>
              </a:lnSpc>
              <a:defRPr sz="2800" b="1" baseline="0">
                <a:solidFill>
                  <a:schemeClr val="tx1"/>
                </a:solidFill>
                <a:latin typeface="MTS Sans" panose="02000000000000000000" pitchFamily="2" charset="0"/>
                <a:ea typeface="MTS Sans" panose="02000000000000000000" pitchFamily="2" charset="0"/>
              </a:defRPr>
            </a:lvl1pPr>
          </a:lstStyle>
          <a:p>
            <a:r>
              <a:rPr lang="ru-RU" dirty="0"/>
              <a:t>ЗАГОЛОВОК СЛАЙДА. </a:t>
            </a:r>
            <a:br>
              <a:rPr lang="ru-RU" dirty="0"/>
            </a:br>
            <a:r>
              <a:rPr lang="ru-RU" dirty="0"/>
              <a:t>ШРИФТ </a:t>
            </a:r>
            <a:r>
              <a:rPr lang="en-US" dirty="0"/>
              <a:t>28pt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B724BC-E703-6F48-9C51-34DA45DA1D84}"/>
              </a:ext>
            </a:extLst>
          </p:cNvPr>
          <p:cNvSpPr txBox="1"/>
          <p:nvPr userDrawn="1"/>
        </p:nvSpPr>
        <p:spPr>
          <a:xfrm>
            <a:off x="11442701" y="6353547"/>
            <a:ext cx="749300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479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EF282590-B7F3-0047-9363-60EA2FDD950E}" type="slidenum">
              <a:rPr kumimoji="0" lang="ru-RU" sz="1400" b="1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MTS Sans" panose="02000000000000000000" pitchFamily="2" charset="0"/>
                <a:ea typeface="MTS Sans" panose="02000000000000000000" pitchFamily="2" charset="0"/>
                <a:cs typeface="+mj-cs"/>
                <a:sym typeface="Helvetica Neue"/>
              </a:rPr>
              <a:pPr marL="0" marR="0" indent="0" algn="ctr" defTabSz="825479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ru-RU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MTS Sans" panose="02000000000000000000" pitchFamily="2" charset="0"/>
              <a:ea typeface="MTS Sans" panose="02000000000000000000" pitchFamily="2" charset="0"/>
              <a:cs typeface="+mj-cs"/>
              <a:sym typeface="Helvetica Neue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81B983CD-8697-7A4C-98BF-C96A504EBB60}"/>
              </a:ext>
            </a:extLst>
          </p:cNvPr>
          <p:cNvSpPr/>
          <p:nvPr userDrawn="1"/>
        </p:nvSpPr>
        <p:spPr>
          <a:xfrm>
            <a:off x="-10189" y="-13446"/>
            <a:ext cx="12202189" cy="107577"/>
          </a:xfrm>
          <a:custGeom>
            <a:avLst/>
            <a:gdLst>
              <a:gd name="connsiteX0" fmla="*/ 0 w 9990520"/>
              <a:gd name="connsiteY0" fmla="*/ 0 h 1512866"/>
              <a:gd name="connsiteX1" fmla="*/ 9994805 w 9990520"/>
              <a:gd name="connsiteY1" fmla="*/ 0 h 1512866"/>
              <a:gd name="connsiteX2" fmla="*/ 9994805 w 9990520"/>
              <a:gd name="connsiteY2" fmla="*/ 1516687 h 1512866"/>
              <a:gd name="connsiteX3" fmla="*/ 0 w 9990520"/>
              <a:gd name="connsiteY3" fmla="*/ 1516687 h 151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90520" h="1512866">
                <a:moveTo>
                  <a:pt x="0" y="0"/>
                </a:moveTo>
                <a:lnTo>
                  <a:pt x="9994805" y="0"/>
                </a:lnTo>
                <a:lnTo>
                  <a:pt x="9994805" y="1516687"/>
                </a:lnTo>
                <a:lnTo>
                  <a:pt x="0" y="1516687"/>
                </a:lnTo>
                <a:close/>
              </a:path>
            </a:pathLst>
          </a:custGeom>
          <a:gradFill flip="none" rotWithShape="1">
            <a:gsLst>
              <a:gs pos="0">
                <a:srgbClr val="E30611">
                  <a:alpha val="0"/>
                </a:srgbClr>
              </a:gs>
              <a:gs pos="28000">
                <a:srgbClr val="E30611"/>
              </a:gs>
            </a:gsLst>
            <a:lin ang="0" scaled="1"/>
            <a:tileRect/>
          </a:gradFill>
          <a:ln w="46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751">
              <a:latin typeface="MTS Sans" panose="02000000000000000000" pitchFamily="2" charset="0"/>
              <a:ea typeface="MTS Sans" panose="02000000000000000000" pitchFamily="2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3C623C0-AA65-6D47-BD56-F2E05B18AD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21285" y="6298434"/>
            <a:ext cx="1264337" cy="34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242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52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927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15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6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16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3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82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52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35598-64B4-4574-B7C2-2F0CB12E1BD5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3D01-5C98-453C-9EF8-0B07A2529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4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785707" y="5025813"/>
            <a:ext cx="10458026" cy="650240"/>
          </a:xfrm>
          <a:prstGeom prst="rect">
            <a:avLst/>
          </a:prstGeom>
          <a:gradFill>
            <a:gsLst>
              <a:gs pos="26000">
                <a:srgbClr val="DD7474"/>
              </a:gs>
              <a:gs pos="17000">
                <a:srgbClr val="FAE7E7"/>
              </a:gs>
              <a:gs pos="100000">
                <a:srgbClr val="C00000"/>
              </a:gs>
              <a:gs pos="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954DFA-89F6-A74A-8B95-7B53C5195F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707" y="4894076"/>
            <a:ext cx="9144000" cy="1436981"/>
          </a:xfrm>
          <a:noFill/>
        </p:spPr>
        <p:txBody>
          <a:bodyPr>
            <a:normAutofit fontScale="90000"/>
          </a:bodyPr>
          <a:lstStyle/>
          <a:p>
            <a:pPr algn="l">
              <a:lnSpc>
                <a:spcPts val="5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АСКУЭ от МТС. </a:t>
            </a:r>
            <a:r>
              <a:rPr lang="en-US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/>
            </a:r>
            <a:br>
              <a:rPr lang="en-US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</a:br>
            <a: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Коммерческое предложение</a:t>
            </a:r>
            <a:b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</a:br>
            <a:r>
              <a:rPr lang="ru-RU" sz="4400" b="1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МУП «</a:t>
            </a:r>
            <a:r>
              <a:rPr lang="ru-RU" sz="4400" b="1" dirty="0" err="1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Горэлектросети</a:t>
            </a:r>
            <a:r>
              <a:rPr lang="ru-RU" sz="4400" b="1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»</a:t>
            </a:r>
            <a: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/>
            </a:r>
            <a:b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</a:br>
            <a:r>
              <a:rPr lang="ru-RU" sz="4000" dirty="0" smtClean="0">
                <a:latin typeface="MTS Wide Medium" panose="020B0306020102020303" pitchFamily="34" charset="0"/>
                <a:ea typeface="MTS Wide Medium" panose="020B0306020102020303" pitchFamily="34" charset="0"/>
              </a:rPr>
              <a:t>11.05.2023</a:t>
            </a:r>
            <a:endParaRPr lang="en-US" sz="4000" dirty="0"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241" y="0"/>
            <a:ext cx="873760" cy="87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2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9677" y="1219428"/>
            <a:ext cx="1054330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Электросчетчик со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встроенным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радио модулем NB-IoT. </a:t>
            </a:r>
            <a:endParaRPr lang="en-US" sz="1400" dirty="0" smtClean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Однофазный или трехфазный счетчик с оптимизированным протоколом передачи данных.</a:t>
            </a:r>
          </a:p>
          <a:p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Счетчик автоматически передает показания в системы учета электроэнергии снабжающей организации. Технология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NB-IoT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обладает улучшенным проникновением радиосигнала, что позволяет размещать счетчик в местах, где использование других технологий передачи данных затруднено.</a:t>
            </a:r>
          </a:p>
          <a:p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Протокол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NB-</a:t>
            </a:r>
            <a:r>
              <a:rPr lang="en-US" sz="1400" dirty="0" err="1" smtClean="0">
                <a:latin typeface="MTS Text" panose="020B0306020102020303" pitchFamily="34" charset="0"/>
                <a:ea typeface="MTS Text" panose="020B0306020102020303" pitchFamily="34" charset="0"/>
              </a:rPr>
              <a:t>IoT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утвержден в качестве национального стандарта РФ ГОСТР59026-2020 от 01.01.2021</a:t>
            </a:r>
          </a:p>
          <a:p>
            <a:endParaRPr lang="ru-RU" sz="1400" dirty="0"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04366" y="34485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9676" y="3197738"/>
            <a:ext cx="10751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MTS Text" panose="020B0306020102020303" pitchFamily="34" charset="0"/>
                <a:ea typeface="MTS Text" panose="020B0306020102020303" pitchFamily="34" charset="0"/>
              </a:rPr>
              <a:t>Преимущества решения для электросетевой компании:</a:t>
            </a:r>
          </a:p>
          <a:p>
            <a:endParaRPr lang="ru-RU" sz="1400" dirty="0" smtClean="0">
              <a:solidFill>
                <a:srgbClr val="FF0000"/>
              </a:solidFill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  <a:sym typeface="Helvetica Neue Light"/>
              </a:rPr>
              <a:t>Соблюдение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  <a:sym typeface="Helvetica Neue Light"/>
              </a:rPr>
              <a:t>закона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27.12.2018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 года N 522-ФЗ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«О внесении изменений в отдельные законодательные акты российской федерации в связи с развитием систем учета электрической энергии (мощности) в Российской Федерации» и </a:t>
            </a:r>
            <a:r>
              <a:rPr lang="ru-RU" sz="1400" b="1" dirty="0" smtClean="0">
                <a:latin typeface="MTS Text" panose="020B0306020102020303" pitchFamily="34" charset="0"/>
                <a:ea typeface="MTS Text" panose="020B0306020102020303" pitchFamily="34" charset="0"/>
              </a:rPr>
              <a:t>полное соответствие требованиям ПП890.</a:t>
            </a:r>
            <a:endParaRPr lang="ru-RU" sz="1400" b="1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Энергоснабжающая компания своевременно получает достоверные данные по расходу электроэнергии каждого пользователя.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Надежный обратный канал передачи данных: в счетчиках встроено реле с </a:t>
            </a:r>
            <a:r>
              <a:rPr lang="ru-RU" sz="1400" b="1" dirty="0" smtClean="0">
                <a:latin typeface="MTS Text" panose="020B0306020102020303" pitchFamily="34" charset="0"/>
                <a:ea typeface="MTS Text" panose="020B0306020102020303" pitchFamily="34" charset="0"/>
              </a:rPr>
              <a:t>возможностью ограничения и возобновления подачи электроэнергии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, возможна удаленная смена тарифного расписания, синхронизация времени счетчика.</a:t>
            </a:r>
            <a:endParaRPr lang="ru-RU" sz="1400" dirty="0">
              <a:solidFill>
                <a:srgbClr val="FF0000"/>
              </a:solidFill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Единое окно проработки, реализации и технической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поддержки.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Сокращение издержек за счет «скидок от объема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».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241" y="0"/>
            <a:ext cx="873760" cy="87376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719676" y="436880"/>
            <a:ext cx="7231932" cy="5238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E30613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Решение на технологии </a:t>
            </a:r>
            <a:r>
              <a:rPr lang="en-US" sz="3200" b="1" dirty="0" smtClean="0">
                <a:solidFill>
                  <a:srgbClr val="E30613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NBIOT</a:t>
            </a:r>
            <a:endParaRPr lang="ru-RU" sz="3200" b="1" dirty="0">
              <a:solidFill>
                <a:srgbClr val="E30613"/>
              </a:solidFill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633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18699" y="574505"/>
            <a:ext cx="5806087" cy="5238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E30613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Счетчик со встроенным модулем </a:t>
            </a:r>
            <a:r>
              <a:rPr lang="en-US" sz="3200" b="1" dirty="0" smtClean="0">
                <a:solidFill>
                  <a:srgbClr val="E30613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NBIOT</a:t>
            </a:r>
            <a:endParaRPr lang="ru-RU" sz="3200" b="1" dirty="0">
              <a:solidFill>
                <a:srgbClr val="E30613"/>
              </a:solidFill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8699" y="1948912"/>
            <a:ext cx="77903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Счетчики Меркурий 204/234 Группы Компаний «</a:t>
            </a:r>
            <a:r>
              <a:rPr lang="ru-RU" sz="1400" dirty="0" err="1" smtClean="0">
                <a:latin typeface="MTS Text" panose="020B0306020102020303" pitchFamily="34" charset="0"/>
                <a:ea typeface="MTS Text" panose="020B0306020102020303" pitchFamily="34" charset="0"/>
              </a:rPr>
              <a:t>Инкотекс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», </a:t>
            </a:r>
            <a:r>
              <a:rPr lang="ru-RU" sz="1400" dirty="0" err="1" smtClean="0">
                <a:latin typeface="MTS Text" panose="020B0306020102020303" pitchFamily="34" charset="0"/>
                <a:ea typeface="MTS Text" panose="020B0306020102020303" pitchFamily="34" charset="0"/>
              </a:rPr>
              <a:t>г.Москва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</a:t>
            </a:r>
          </a:p>
          <a:p>
            <a:pPr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выпускаются в щитовом и СПЛИТ исполнениях.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algn="just"/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algn="just"/>
            <a:r>
              <a:rPr lang="ru-RU" sz="1400" u="sng" dirty="0">
                <a:latin typeface="MTS Text" panose="020B0306020102020303" pitchFamily="34" charset="0"/>
                <a:ea typeface="MTS Text" panose="020B0306020102020303" pitchFamily="34" charset="0"/>
              </a:rPr>
              <a:t>Плюсы: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lvl="0"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модуль </a:t>
            </a:r>
            <a:r>
              <a:rPr lang="en-US" sz="1400" dirty="0">
                <a:latin typeface="MTS Text" panose="020B0306020102020303" pitchFamily="34" charset="0"/>
                <a:ea typeface="MTS Text" panose="020B0306020102020303" pitchFamily="34" charset="0"/>
              </a:rPr>
              <a:t>NBIOT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/</a:t>
            </a:r>
            <a:r>
              <a:rPr lang="en-US" sz="1400" dirty="0">
                <a:latin typeface="MTS Text" panose="020B0306020102020303" pitchFamily="34" charset="0"/>
                <a:ea typeface="MTS Text" panose="020B0306020102020303" pitchFamily="34" charset="0"/>
              </a:rPr>
              <a:t>GSM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 -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работа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в протоколе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LPWAN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в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NBIOT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lvl="0"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Использование транспортного протокола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UDP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, который обеспечивает малый объем трафика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в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NBIOT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.</a:t>
            </a:r>
          </a:p>
          <a:p>
            <a:pPr lvl="0"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Все преимущества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NBIOT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также сохраняются – более высокая </a:t>
            </a:r>
            <a:r>
              <a:rPr lang="ru-RU" sz="1400" dirty="0" err="1" smtClean="0">
                <a:latin typeface="MTS Text" panose="020B0306020102020303" pitchFamily="34" charset="0"/>
                <a:ea typeface="MTS Text" panose="020B0306020102020303" pitchFamily="34" charset="0"/>
              </a:rPr>
              <a:t>радиопроницаемость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по сравнению с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GSM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, независимость от загруженности голосового/интернет трафиков, возможность работы десятков тысяч приборов через одну базовую станцию.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lvl="0" algn="just"/>
            <a:endParaRPr lang="ru-RU" sz="1400" dirty="0" smtClean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lvl="0" algn="just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Данные приборы учета с модулями </a:t>
            </a:r>
            <a:r>
              <a:rPr lang="en-US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NBIOT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устанавливаются на объектах электроэнергетики с 2020 года. За этот период приборы учета показали стабильную работу и надежную передачу данных в сложных </a:t>
            </a:r>
            <a:r>
              <a:rPr lang="ru-RU" sz="1400" dirty="0" err="1" smtClean="0">
                <a:latin typeface="MTS Text" panose="020B0306020102020303" pitchFamily="34" charset="0"/>
                <a:ea typeface="MTS Text" panose="020B0306020102020303" pitchFamily="34" charset="0"/>
              </a:rPr>
              <a:t>радиоусловиях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 со средней генерацией трафика 3МБ/год при ежедневной передаче данных.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pPr algn="just"/>
            <a:r>
              <a:rPr lang="ru-RU" sz="1200" dirty="0"/>
              <a:t> </a:t>
            </a:r>
          </a:p>
          <a:p>
            <a:pPr algn="just">
              <a:spcAft>
                <a:spcPts val="600"/>
              </a:spcAft>
            </a:pPr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565" y="3734399"/>
            <a:ext cx="904059" cy="13993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668" y="110102"/>
            <a:ext cx="1755648" cy="10485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85" y="2276633"/>
            <a:ext cx="2219699" cy="12479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614" y="5244084"/>
            <a:ext cx="2478199" cy="1393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953" y="1508759"/>
            <a:ext cx="953281" cy="125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Индивидуальные условия </a:t>
            </a:r>
            <a:br>
              <a:rPr lang="ru-RU" sz="3200" dirty="0" smtClean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</a:br>
            <a:r>
              <a:rPr lang="ru-RU" sz="3200" dirty="0" smtClean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на монтаж и поставку приборов учета Меркурий </a:t>
            </a:r>
            <a:endParaRPr lang="ru-RU" sz="3200" dirty="0">
              <a:solidFill>
                <a:srgbClr val="E30611"/>
              </a:solidFill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0447" y="6071616"/>
            <a:ext cx="4012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Настоящее КП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действительно до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30.05.2023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241" y="0"/>
            <a:ext cx="873760" cy="87376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45195"/>
              </p:ext>
            </p:extLst>
          </p:nvPr>
        </p:nvGraphicFramePr>
        <p:xfrm>
          <a:off x="927529" y="1851079"/>
          <a:ext cx="10390713" cy="3384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391">
                  <a:extLst>
                    <a:ext uri="{9D8B030D-6E8A-4147-A177-3AD203B41FA5}">
                      <a16:colId xmlns:a16="http://schemas.microsoft.com/office/drawing/2014/main" val="530621503"/>
                    </a:ext>
                  </a:extLst>
                </a:gridCol>
                <a:gridCol w="1428810">
                  <a:extLst>
                    <a:ext uri="{9D8B030D-6E8A-4147-A177-3AD203B41FA5}">
                      <a16:colId xmlns:a16="http://schemas.microsoft.com/office/drawing/2014/main" val="3331594636"/>
                    </a:ext>
                  </a:extLst>
                </a:gridCol>
                <a:gridCol w="4941512">
                  <a:extLst>
                    <a:ext uri="{9D8B030D-6E8A-4147-A177-3AD203B41FA5}">
                      <a16:colId xmlns:a16="http://schemas.microsoft.com/office/drawing/2014/main" val="1648248493"/>
                    </a:ext>
                  </a:extLst>
                </a:gridCol>
              </a:tblGrid>
              <a:tr h="47366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Наименование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Цена, </a:t>
                      </a:r>
                    </a:p>
                    <a:p>
                      <a:pPr algn="ctr" rtl="0" fontAlgn="ctr"/>
                      <a:r>
                        <a:rPr lang="ru-RU" sz="14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руб</a:t>
                      </a:r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 без НДС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3061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Примечание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3061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8518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Щитовые ПУ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63526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marL="182563" lvl="0" indent="0" algn="l" rtl="0" fontAlgn="ctr">
                        <a:tabLst>
                          <a:tab pos="92075" algn="l"/>
                        </a:tabLst>
                      </a:pPr>
                      <a:r>
                        <a:rPr lang="ru-RU" sz="1400" b="0" u="none" strike="noStrike" dirty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204 </a:t>
                      </a:r>
                      <a:r>
                        <a:rPr lang="en-US" sz="1400" b="0" u="none" strike="noStrike" dirty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ARTMX2-02 (D)POBH.G5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u="none" strike="noStrike" dirty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10 274,24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Однофазный ПУ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230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5/100 А, Класс точности 0,5/1 </a:t>
                      </a: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080224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18256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dirty="0" smtClean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234 </a:t>
                      </a:r>
                      <a:r>
                        <a:rPr lang="en-US" sz="1400" b="0" u="none" strike="noStrike" dirty="0" smtClean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ARTMX2-02 (D)P</a:t>
                      </a:r>
                      <a:r>
                        <a:rPr lang="ru-RU" sz="1400" b="0" u="none" strike="noStrike" dirty="0" smtClean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О</a:t>
                      </a:r>
                      <a:r>
                        <a:rPr lang="en-US" sz="1400" b="0" u="none" strike="noStrike" dirty="0" smtClean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BR.G5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none" strike="noStrike" dirty="0" smtClean="0"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17 571,41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Трехфазный ПУ прямого включения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3×230/400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5/100 А, Класс точности 1/2</a:t>
                      </a: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036859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263525" lvl="0" indent="0"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234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ARTMX2-03 (D)PBR.G5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15 966,59</a:t>
                      </a: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Трехфазный ПУ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полукосвенного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 включения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3×230/400 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 А, Класс точности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0,5S/1 </a:t>
                      </a: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67167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 marL="182563" lvl="0" indent="0"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234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ARTMX2-00 (D)PBR.G5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15 966,59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Трехфазный ПУ косвенного включения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3×57,7/100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 А, Класс точности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0,5S/1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09467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lvl="0"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ПУ в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SPLIT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-исполнении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481892"/>
                  </a:ext>
                </a:extLst>
              </a:tr>
              <a:tr h="243194">
                <a:tc>
                  <a:txBody>
                    <a:bodyPr/>
                    <a:lstStyle/>
                    <a:p>
                      <a:pPr marL="263525" lvl="0" indent="0"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208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ARTX2-02 (D)POHWG5F04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17 524,91</a:t>
                      </a: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Однофазный ПУ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230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5/100 А, Класс точности 0,5/1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223561"/>
                  </a:ext>
                </a:extLst>
              </a:tr>
              <a:tr h="236220">
                <a:tc>
                  <a:txBody>
                    <a:bodyPr/>
                    <a:lstStyle/>
                    <a:p>
                      <a:pPr marL="263525" lvl="0" indent="0"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Меркурий 238 А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RTX2-02 (D)POWG5F04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20 534,22</a:t>
                      </a: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Трехфазный ПУ</a:t>
                      </a:r>
                    </a:p>
                    <a:p>
                      <a:pPr algn="ct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</a:rPr>
                        <a:t>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(U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ном) 3×230/400 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ном(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б)/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I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dk1"/>
                          </a:solidFill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макс 5/100 А, Класс точности 1/2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933242"/>
                  </a:ext>
                </a:extLst>
              </a:tr>
            </a:tbl>
          </a:graphicData>
        </a:graphic>
      </p:graphicFrame>
      <p:sp>
        <p:nvSpPr>
          <p:cNvPr id="9" name="Заголовок 2"/>
          <p:cNvSpPr txBox="1">
            <a:spLocks/>
          </p:cNvSpPr>
          <p:nvPr/>
        </p:nvSpPr>
        <p:spPr>
          <a:xfrm>
            <a:off x="927529" y="5444680"/>
            <a:ext cx="10799568" cy="62693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219108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 baseline="0">
                <a:solidFill>
                  <a:schemeClr val="tx1"/>
                </a:solidFill>
                <a:latin typeface="MTS Sans" panose="02000000000000000000" pitchFamily="2" charset="0"/>
                <a:ea typeface="MTS Sans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ru-RU" sz="1200" u="sng" dirty="0" smtClean="0">
                <a:latin typeface="MTS Text" panose="020B0306020102020303" pitchFamily="34" charset="0"/>
                <a:ea typeface="MTS Text" panose="020B0306020102020303" pitchFamily="34" charset="0"/>
              </a:rPr>
              <a:t>Примечание:</a:t>
            </a:r>
          </a:p>
          <a:p>
            <a:endParaRPr lang="ru-RU" sz="1200" u="sng" dirty="0" smtClean="0">
              <a:latin typeface="MTS Text" panose="020B0306020102020303" pitchFamily="34" charset="0"/>
              <a:ea typeface="MTS Text" panose="020B0306020102020303" pitchFamily="34" charset="0"/>
            </a:endParaRPr>
          </a:p>
          <a:p>
            <a:r>
              <a:rPr lang="ru-RU" sz="1200" b="0" dirty="0" smtClean="0">
                <a:latin typeface="MTS Text" panose="020B0306020102020303" pitchFamily="34" charset="0"/>
                <a:ea typeface="MTS Text" panose="020B0306020102020303" pitchFamily="34" charset="0"/>
              </a:rPr>
              <a:t>При единовременной закупке от 2 000 ПУ возможны дополнительные скидки</a:t>
            </a:r>
            <a:endParaRPr lang="ru-RU" sz="1200" b="0" dirty="0">
              <a:latin typeface="MTS Text" panose="020B0306020102020303" pitchFamily="34" charset="0"/>
              <a:ea typeface="MTS Text" panose="020B0306020102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08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50929" y="0"/>
            <a:ext cx="10693400" cy="15128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Индивидуальные условия на трафик</a:t>
            </a:r>
            <a:endParaRPr lang="ru-RU" sz="3200" dirty="0">
              <a:solidFill>
                <a:srgbClr val="E30611"/>
              </a:solidFill>
              <a:latin typeface="MTS Wide Medium" panose="020B0306020102020303" pitchFamily="34" charset="0"/>
              <a:ea typeface="MTS Wide Medium" panose="020B0306020102020303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658817"/>
              </p:ext>
            </p:extLst>
          </p:nvPr>
        </p:nvGraphicFramePr>
        <p:xfrm>
          <a:off x="749300" y="2187452"/>
          <a:ext cx="7231038" cy="429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504">
                  <a:extLst>
                    <a:ext uri="{9D8B030D-6E8A-4147-A177-3AD203B41FA5}">
                      <a16:colId xmlns:a16="http://schemas.microsoft.com/office/drawing/2014/main" val="1084704626"/>
                    </a:ext>
                  </a:extLst>
                </a:gridCol>
                <a:gridCol w="1784267">
                  <a:extLst>
                    <a:ext uri="{9D8B030D-6E8A-4147-A177-3AD203B41FA5}">
                      <a16:colId xmlns:a16="http://schemas.microsoft.com/office/drawing/2014/main" val="787224563"/>
                    </a:ext>
                  </a:extLst>
                </a:gridCol>
                <a:gridCol w="1784267">
                  <a:extLst>
                    <a:ext uri="{9D8B030D-6E8A-4147-A177-3AD203B41FA5}">
                      <a16:colId xmlns:a16="http://schemas.microsoft.com/office/drawing/2014/main" val="301699386"/>
                    </a:ext>
                  </a:extLst>
                </a:gridCol>
              </a:tblGrid>
              <a:tr h="429175">
                <a:tc>
                  <a:txBody>
                    <a:bodyPr/>
                    <a:lstStyle/>
                    <a:p>
                      <a:pPr marL="0" marR="0" lvl="0" indent="0" algn="l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NB-</a:t>
                      </a:r>
                      <a:r>
                        <a:rPr lang="en-US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IoT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трафик с 1 ПУ,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в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мес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12,5 </a:t>
                      </a:r>
                      <a:r>
                        <a:rPr lang="ru-RU" sz="1400" b="1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29,16 </a:t>
                      </a:r>
                      <a:r>
                        <a:rPr lang="ru-RU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250896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793849"/>
              </p:ext>
            </p:extLst>
          </p:nvPr>
        </p:nvGraphicFramePr>
        <p:xfrm>
          <a:off x="749294" y="1363743"/>
          <a:ext cx="8638547" cy="1233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403">
                  <a:extLst>
                    <a:ext uri="{9D8B030D-6E8A-4147-A177-3AD203B41FA5}">
                      <a16:colId xmlns:a16="http://schemas.microsoft.com/office/drawing/2014/main" val="1029022534"/>
                    </a:ext>
                  </a:extLst>
                </a:gridCol>
                <a:gridCol w="2131572">
                  <a:extLst>
                    <a:ext uri="{9D8B030D-6E8A-4147-A177-3AD203B41FA5}">
                      <a16:colId xmlns:a16="http://schemas.microsoft.com/office/drawing/2014/main" val="387354863"/>
                    </a:ext>
                  </a:extLst>
                </a:gridCol>
                <a:gridCol w="2131572">
                  <a:extLst>
                    <a:ext uri="{9D8B030D-6E8A-4147-A177-3AD203B41FA5}">
                      <a16:colId xmlns:a16="http://schemas.microsoft.com/office/drawing/2014/main" val="2764353527"/>
                    </a:ext>
                  </a:extLst>
                </a:gridCol>
              </a:tblGrid>
              <a:tr h="266468">
                <a:tc>
                  <a:txBody>
                    <a:bodyPr/>
                    <a:lstStyle/>
                    <a:p>
                      <a:pPr marL="0" marR="0" lvl="0" indent="0" algn="ctr" defTabSz="12191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Услуга</a:t>
                      </a:r>
                      <a:endParaRPr lang="ru-RU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+mn-cs"/>
                      </a:endParaRPr>
                    </a:p>
                  </a:txBody>
                  <a:tcPr marL="167176" marR="167176" marT="83588" marB="83588" anchor="ctr">
                    <a:solidFill>
                      <a:srgbClr val="E306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 Если ПУ приобретается у ПАО «МТС»</a:t>
                      </a:r>
                    </a:p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цена, </a:t>
                      </a:r>
                      <a:r>
                        <a:rPr lang="ru-RU" sz="1400" b="1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(без НДС)</a:t>
                      </a:r>
                    </a:p>
                  </a:txBody>
                  <a:tcPr marL="167176" marR="167176" marT="83588" marB="83588" anchor="ctr">
                    <a:solidFill>
                      <a:srgbClr val="E306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Если ПУ приобретается  самостоятельно</a:t>
                      </a:r>
                    </a:p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цена, </a:t>
                      </a:r>
                      <a:r>
                        <a:rPr lang="ru-RU" sz="1400" b="1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(без НДС)</a:t>
                      </a:r>
                    </a:p>
                  </a:txBody>
                  <a:tcPr marL="167176" marR="167176" marT="83588" marB="83588" anchor="ctr">
                    <a:solidFill>
                      <a:srgbClr val="E306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2781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270674"/>
              </p:ext>
            </p:extLst>
          </p:nvPr>
        </p:nvGraphicFramePr>
        <p:xfrm>
          <a:off x="749297" y="2616627"/>
          <a:ext cx="8638545" cy="38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0289">
                  <a:extLst>
                    <a:ext uri="{9D8B030D-6E8A-4147-A177-3AD203B41FA5}">
                      <a16:colId xmlns:a16="http://schemas.microsoft.com/office/drawing/2014/main" val="227071551"/>
                    </a:ext>
                  </a:extLst>
                </a:gridCol>
                <a:gridCol w="2124128">
                  <a:extLst>
                    <a:ext uri="{9D8B030D-6E8A-4147-A177-3AD203B41FA5}">
                      <a16:colId xmlns:a16="http://schemas.microsoft.com/office/drawing/2014/main" val="3644594188"/>
                    </a:ext>
                  </a:extLst>
                </a:gridCol>
                <a:gridCol w="2124128">
                  <a:extLst>
                    <a:ext uri="{9D8B030D-6E8A-4147-A177-3AD203B41FA5}">
                      <a16:colId xmlns:a16="http://schemas.microsoft.com/office/drawing/2014/main" val="1075174286"/>
                    </a:ext>
                  </a:extLst>
                </a:gridCol>
              </a:tblGrid>
              <a:tr h="266468">
                <a:tc>
                  <a:txBody>
                    <a:bodyPr/>
                    <a:lstStyle/>
                    <a:p>
                      <a:pPr marL="0" marR="0" lvl="0" indent="0" algn="l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NB-</a:t>
                      </a:r>
                      <a:r>
                        <a:rPr lang="en-US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IoT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трафик с 1 ПУ, 1 год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115,20</a:t>
                      </a:r>
                      <a:r>
                        <a:rPr lang="ru-RU" sz="1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руб.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A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350 </a:t>
                      </a:r>
                      <a:r>
                        <a:rPr lang="ru-RU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A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382408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351213"/>
              </p:ext>
            </p:extLst>
          </p:nvPr>
        </p:nvGraphicFramePr>
        <p:xfrm>
          <a:off x="749297" y="2983136"/>
          <a:ext cx="8638544" cy="38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0288">
                  <a:extLst>
                    <a:ext uri="{9D8B030D-6E8A-4147-A177-3AD203B41FA5}">
                      <a16:colId xmlns:a16="http://schemas.microsoft.com/office/drawing/2014/main" val="227071551"/>
                    </a:ext>
                  </a:extLst>
                </a:gridCol>
                <a:gridCol w="2124128">
                  <a:extLst>
                    <a:ext uri="{9D8B030D-6E8A-4147-A177-3AD203B41FA5}">
                      <a16:colId xmlns:a16="http://schemas.microsoft.com/office/drawing/2014/main" val="3644594188"/>
                    </a:ext>
                  </a:extLst>
                </a:gridCol>
                <a:gridCol w="2124128">
                  <a:extLst>
                    <a:ext uri="{9D8B030D-6E8A-4147-A177-3AD203B41FA5}">
                      <a16:colId xmlns:a16="http://schemas.microsoft.com/office/drawing/2014/main" val="3828627826"/>
                    </a:ext>
                  </a:extLst>
                </a:gridCol>
              </a:tblGrid>
              <a:tr h="266468">
                <a:tc>
                  <a:txBody>
                    <a:bodyPr/>
                    <a:lstStyle/>
                    <a:p>
                      <a:pPr marL="0" marR="0" lvl="0" indent="0" algn="l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NB-</a:t>
                      </a:r>
                      <a:r>
                        <a:rPr lang="en-US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IoT</a:t>
                      </a: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трафик с 1 ПУ, 16 лет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lang="ru-RU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1 843,20 руб.</a:t>
                      </a:r>
                      <a:endParaRPr lang="ru-RU" sz="14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5 600 </a:t>
                      </a:r>
                      <a:r>
                        <a:rPr lang="ru-RU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382408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241" y="0"/>
            <a:ext cx="873760" cy="87376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430447" y="6071616"/>
            <a:ext cx="4012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Настоящее КП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действительно до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30.05.2023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66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81926" y="145446"/>
            <a:ext cx="10693400" cy="15128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Индивидуальные условия на облачное </a:t>
            </a:r>
            <a:r>
              <a:rPr lang="ru-RU" sz="3200" dirty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ПО «</a:t>
            </a:r>
            <a:r>
              <a:rPr lang="ru-RU" sz="3200" dirty="0" err="1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Энергосфера</a:t>
            </a:r>
            <a:r>
              <a:rPr lang="ru-RU" sz="3200" dirty="0">
                <a:solidFill>
                  <a:srgbClr val="E30611"/>
                </a:solidFill>
                <a:latin typeface="MTS Wide Medium" panose="020B0306020102020303" pitchFamily="34" charset="0"/>
                <a:ea typeface="MTS Wide Medium" panose="020B0306020102020303" pitchFamily="34" charset="0"/>
              </a:rPr>
              <a:t>» ПАО «МТС»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962055"/>
              </p:ext>
            </p:extLst>
          </p:nvPr>
        </p:nvGraphicFramePr>
        <p:xfrm>
          <a:off x="749296" y="2316078"/>
          <a:ext cx="6472487" cy="59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2029">
                  <a:extLst>
                    <a:ext uri="{9D8B030D-6E8A-4147-A177-3AD203B41FA5}">
                      <a16:colId xmlns:a16="http://schemas.microsoft.com/office/drawing/2014/main" val="4112001332"/>
                    </a:ext>
                  </a:extLst>
                </a:gridCol>
                <a:gridCol w="2110458">
                  <a:extLst>
                    <a:ext uri="{9D8B030D-6E8A-4147-A177-3AD203B41FA5}">
                      <a16:colId xmlns:a16="http://schemas.microsoft.com/office/drawing/2014/main" val="3314169389"/>
                    </a:ext>
                  </a:extLst>
                </a:gridCol>
              </a:tblGrid>
              <a:tr h="266468">
                <a:tc>
                  <a:txBody>
                    <a:bodyPr/>
                    <a:lstStyle/>
                    <a:p>
                      <a:pPr marL="0" marR="0" lvl="0" indent="0" algn="l" defTabSz="12191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Платформа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 </a:t>
                      </a:r>
                      <a:r>
                        <a:rPr lang="ru-RU" sz="1400" b="0" i="0" u="none" strike="noStrike" kern="1200" baseline="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Энергосфера</a:t>
                      </a:r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 в облаке МТС</a:t>
                      </a:r>
                    </a:p>
                    <a:p>
                      <a:pPr marL="0" marR="0" lvl="0" indent="0" algn="l" defTabSz="12191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 (обслуживает Заказчик)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+mn-cs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 30 </a:t>
                      </a:r>
                      <a:r>
                        <a:rPr lang="ru-RU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4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мес</a:t>
                      </a:r>
                      <a:endParaRPr lang="ru-RU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Calibri" panose="020F0502020204030204" pitchFamily="34" charset="0"/>
                      </a:endParaRPr>
                    </a:p>
                  </a:txBody>
                  <a:tcPr marL="167176" marR="167176" marT="83588" marB="83588" anchor="ctr"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167487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002874"/>
              </p:ext>
            </p:extLst>
          </p:nvPr>
        </p:nvGraphicFramePr>
        <p:xfrm>
          <a:off x="749296" y="1733519"/>
          <a:ext cx="6460625" cy="593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4236">
                  <a:extLst>
                    <a:ext uri="{9D8B030D-6E8A-4147-A177-3AD203B41FA5}">
                      <a16:colId xmlns:a16="http://schemas.microsoft.com/office/drawing/2014/main" val="1029022534"/>
                    </a:ext>
                  </a:extLst>
                </a:gridCol>
                <a:gridCol w="2116389">
                  <a:extLst>
                    <a:ext uri="{9D8B030D-6E8A-4147-A177-3AD203B41FA5}">
                      <a16:colId xmlns:a16="http://schemas.microsoft.com/office/drawing/2014/main" val="387354863"/>
                    </a:ext>
                  </a:extLst>
                </a:gridCol>
              </a:tblGrid>
              <a:tr h="266468">
                <a:tc>
                  <a:txBody>
                    <a:bodyPr/>
                    <a:lstStyle/>
                    <a:p>
                      <a:pPr marL="0" marR="0" lvl="0" indent="0" algn="ctr" defTabSz="12191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+mn-cs"/>
                        </a:rPr>
                        <a:t>Услуга</a:t>
                      </a:r>
                      <a:endParaRPr lang="ru-RU" sz="1400" b="1" i="0" u="none" strike="noStrike" kern="1200" dirty="0">
                        <a:solidFill>
                          <a:schemeClr val="bg1"/>
                        </a:solidFill>
                        <a:effectLst/>
                        <a:latin typeface="MTS Text" panose="020B0306020102020303" pitchFamily="34" charset="0"/>
                        <a:ea typeface="MTS Text" panose="020B0306020102020303" pitchFamily="34" charset="0"/>
                        <a:cs typeface="+mn-cs"/>
                      </a:endParaRPr>
                    </a:p>
                  </a:txBody>
                  <a:tcPr marL="167176" marR="167176" marT="83588" marB="83588" anchor="ctr">
                    <a:solidFill>
                      <a:srgbClr val="E306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19108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 Цена, </a:t>
                      </a:r>
                      <a:r>
                        <a:rPr lang="ru-RU" sz="1400" b="1" i="0" u="none" strike="noStrike" kern="1200" dirty="0" err="1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руб</a:t>
                      </a:r>
                      <a:r>
                        <a:rPr lang="ru-RU" sz="1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MTS Text" panose="020B0306020102020303" pitchFamily="34" charset="0"/>
                          <a:ea typeface="MTS Text" panose="020B0306020102020303" pitchFamily="34" charset="0"/>
                          <a:cs typeface="Calibri" panose="020F0502020204030204" pitchFamily="34" charset="0"/>
                        </a:rPr>
                        <a:t> (без НДС)</a:t>
                      </a:r>
                    </a:p>
                  </a:txBody>
                  <a:tcPr marL="167176" marR="167176" marT="83588" marB="83588" anchor="ctr">
                    <a:solidFill>
                      <a:srgbClr val="E3061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27816"/>
                  </a:ext>
                </a:extLst>
              </a:tr>
            </a:tbl>
          </a:graphicData>
        </a:graphic>
      </p:graphicFrame>
      <p:sp>
        <p:nvSpPr>
          <p:cNvPr id="13" name="Заголовок 2"/>
          <p:cNvSpPr txBox="1">
            <a:spLocks/>
          </p:cNvSpPr>
          <p:nvPr/>
        </p:nvSpPr>
        <p:spPr>
          <a:xfrm>
            <a:off x="749296" y="3772960"/>
            <a:ext cx="10040624" cy="110383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219108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 baseline="0">
                <a:solidFill>
                  <a:schemeClr val="tx1"/>
                </a:solidFill>
                <a:latin typeface="MTS Sans" panose="02000000000000000000" pitchFamily="2" charset="0"/>
                <a:ea typeface="MTS Sans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ru-RU" sz="1200" u="sng" dirty="0" smtClean="0"/>
              <a:t>Примечание:</a:t>
            </a:r>
          </a:p>
          <a:p>
            <a:endParaRPr lang="ru-RU" sz="1200" b="0" dirty="0" smtClean="0"/>
          </a:p>
          <a:p>
            <a:r>
              <a:rPr lang="ru-RU" sz="1200" b="0" dirty="0" smtClean="0"/>
              <a:t>1. При подключении Платформы </a:t>
            </a:r>
            <a:r>
              <a:rPr lang="ru-RU" sz="1200" b="0" dirty="0" err="1" smtClean="0"/>
              <a:t>Энергосфера</a:t>
            </a:r>
            <a:r>
              <a:rPr lang="ru-RU" sz="1200" b="0" dirty="0" smtClean="0"/>
              <a:t> в облаке МТС предоставляется доступ к Платформе по поиску потерь на 1 год за 1 рубль (необходимо подписание дополнительного соглашения)</a:t>
            </a:r>
            <a:endParaRPr lang="ru-RU" sz="1200" b="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8241" y="0"/>
            <a:ext cx="873760" cy="8737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430447" y="6071616"/>
            <a:ext cx="4012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Настоящее КП </a:t>
            </a:r>
            <a:r>
              <a:rPr lang="ru-RU" sz="1400" dirty="0">
                <a:latin typeface="MTS Text" panose="020B0306020102020303" pitchFamily="34" charset="0"/>
                <a:ea typeface="MTS Text" panose="020B0306020102020303" pitchFamily="34" charset="0"/>
              </a:rPr>
              <a:t>действительно до </a:t>
            </a:r>
            <a:r>
              <a:rPr lang="ru-RU" sz="1400" dirty="0" smtClean="0">
                <a:latin typeface="MTS Text" panose="020B0306020102020303" pitchFamily="34" charset="0"/>
                <a:ea typeface="MTS Text" panose="020B0306020102020303" pitchFamily="34" charset="0"/>
              </a:rPr>
              <a:t>30.05.2023</a:t>
            </a:r>
            <a:endParaRPr lang="ru-RU" sz="1400" dirty="0">
              <a:latin typeface="MTS Text" panose="020B0306020102020303" pitchFamily="34" charset="0"/>
              <a:ea typeface="MTS Text" panose="020B0306020102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05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8BFA26AA55600549955E1CFAE9780251" ma:contentTypeVersion="3" ma:contentTypeDescription="Создание документа." ma:contentTypeScope="" ma:versionID="0baf27c13aa707b054c530af520b1502">
  <xsd:schema xmlns:xsd="http://www.w3.org/2001/XMLSchema" xmlns:xs="http://www.w3.org/2001/XMLSchema" xmlns:p="http://schemas.microsoft.com/office/2006/metadata/properties" xmlns:ns2="1c80714e-0ec2-4c7f-8285-c102abdc5248" xmlns:ns3="6658046b-cbfb-42f6-90c4-ddc4e9992295" targetNamespace="http://schemas.microsoft.com/office/2006/metadata/properties" ma:root="true" ma:fieldsID="c8f762f4069ff5f5abb0e82e87fee8e9" ns2:_="" ns3:_="">
    <xsd:import namespace="1c80714e-0ec2-4c7f-8285-c102abdc5248"/>
    <xsd:import namespace="6658046b-cbfb-42f6-90c4-ddc4e9992295"/>
    <xsd:element name="properties">
      <xsd:complexType>
        <xsd:sequence>
          <xsd:element name="documentManagement">
            <xsd:complexType>
              <xsd:all>
                <xsd:element ref="ns2:Описание" minOccurs="0"/>
                <xsd:element ref="ns3:_x0413__x0438__x043f__x0435__x0440__x0441__x0441__x044b__x043b__x043a__x043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0714e-0ec2-4c7f-8285-c102abdc5248" elementFormDefault="qualified">
    <xsd:import namespace="http://schemas.microsoft.com/office/2006/documentManagement/types"/>
    <xsd:import namespace="http://schemas.microsoft.com/office/infopath/2007/PartnerControls"/>
    <xsd:element name="Описание" ma:index="8" nillable="true" ma:displayName="Описание" ma:internalName="_x041e__x043f__x0438__x0441__x0430__x043d__x0438__x0435_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58046b-cbfb-42f6-90c4-ddc4e9992295" elementFormDefault="qualified">
    <xsd:import namespace="http://schemas.microsoft.com/office/2006/documentManagement/types"/>
    <xsd:import namespace="http://schemas.microsoft.com/office/infopath/2007/PartnerControls"/>
    <xsd:element name="_x0413__x0438__x043f__x0435__x0440__x0441__x0441__x044b__x043b__x043a__x0430_" ma:index="9" nillable="true" ma:displayName="Гиперссылка" ma:format="Hyperlink" ma:internalName="_x0413__x0438__x043f__x0435__x0440__x0441__x0441__x044b__x043b__x043a__x0430_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Описание xmlns="1c80714e-0ec2-4c7f-8285-c102abdc5248" xsi:nil="true"/>
    <_x0413__x0438__x043f__x0435__x0440__x0441__x0441__x044b__x043b__x043a__x0430_ xmlns="6658046b-cbfb-42f6-90c4-ddc4e9992295">
      <Url xsi:nil="true"/>
      <Description xsi:nil="true"/>
    </_x0413__x0438__x043f__x0435__x0440__x0441__x0441__x044b__x043b__x043a__x0430_>
  </documentManagement>
</p:properties>
</file>

<file path=customXml/itemProps1.xml><?xml version="1.0" encoding="utf-8"?>
<ds:datastoreItem xmlns:ds="http://schemas.openxmlformats.org/officeDocument/2006/customXml" ds:itemID="{AF6C292A-E028-4AB3-B948-5E94925999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80714e-0ec2-4c7f-8285-c102abdc5248"/>
    <ds:schemaRef ds:uri="6658046b-cbfb-42f6-90c4-ddc4e99922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E17F20-F860-4369-B383-732617238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9E99B4-D920-43EF-AE0E-CD983423C9F8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1c80714e-0ec2-4c7f-8285-c102abdc5248"/>
    <ds:schemaRef ds:uri="http://www.w3.org/XML/1998/namespace"/>
    <ds:schemaRef ds:uri="http://schemas.openxmlformats.org/package/2006/metadata/core-properties"/>
    <ds:schemaRef ds:uri="6658046b-cbfb-42f6-90c4-ddc4e999229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10061</TotalTime>
  <Words>674</Words>
  <Application>Microsoft Office PowerPoint</Application>
  <PresentationFormat>Широкоэкранный</PresentationFormat>
  <Paragraphs>85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Helvetica Neue</vt:lpstr>
      <vt:lpstr>Helvetica Neue Light</vt:lpstr>
      <vt:lpstr>MTS Sans</vt:lpstr>
      <vt:lpstr>MTS Text</vt:lpstr>
      <vt:lpstr>MTS Wide Medium</vt:lpstr>
      <vt:lpstr>Специальное оформление</vt:lpstr>
      <vt:lpstr> АСКУЭ от МТС.  Коммерческое предложение МУП «Горэлектросети» 11.05.2023</vt:lpstr>
      <vt:lpstr>Презентация PowerPoint</vt:lpstr>
      <vt:lpstr>Счетчик со встроенным модулем NBIOT</vt:lpstr>
      <vt:lpstr>Индивидуальные условия  на монтаж и поставку приборов учета Меркурий </vt:lpstr>
      <vt:lpstr>Индивидуальные условия на трафик</vt:lpstr>
      <vt:lpstr>Индивидуальные условия на облачное ПО «Энергосфера» ПАО «МТС» </vt:lpstr>
    </vt:vector>
  </TitlesOfParts>
  <Company>ПАО "МТС"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Лучанский Виктор Борисович</dc:creator>
  <cp:lastModifiedBy>Драницына Юлия</cp:lastModifiedBy>
  <cp:revision>500</cp:revision>
  <cp:lastPrinted>2019-09-30T12:02:42Z</cp:lastPrinted>
  <dcterms:created xsi:type="dcterms:W3CDTF">2019-07-11T14:09:22Z</dcterms:created>
  <dcterms:modified xsi:type="dcterms:W3CDTF">2023-05-17T09:46:34Z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0x0101008BFA26AA55600549955E1CFAE9780251</vt:lpwstr>
  </property>
</Properties>
</file>